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58" r:id="rId3"/>
    <p:sldId id="259" r:id="rId4"/>
    <p:sldId id="257" r:id="rId5"/>
    <p:sldId id="273" r:id="rId6"/>
    <p:sldId id="271" r:id="rId7"/>
    <p:sldId id="270" r:id="rId8"/>
    <p:sldId id="266" r:id="rId9"/>
    <p:sldId id="267" r:id="rId10"/>
    <p:sldId id="269" r:id="rId11"/>
    <p:sldId id="263" r:id="rId12"/>
    <p:sldId id="268" r:id="rId13"/>
    <p:sldId id="260" r:id="rId14"/>
    <p:sldId id="274" r:id="rId15"/>
    <p:sldId id="264" r:id="rId16"/>
    <p:sldId id="265" r:id="rId17"/>
    <p:sldId id="272" r:id="rId18"/>
    <p:sldId id="261" r:id="rId19"/>
    <p:sldId id="262" r:id="rId20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025AA-B449-4375-A376-AB080CBE0FF5}" type="datetimeFigureOut">
              <a:rPr lang="en-US" smtClean="0"/>
              <a:t>11/11/2009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4B0B1-ECA2-4B95-8BCE-4AF8EE78DF8C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F7276-A151-4468-9DB4-3CFFE07A0F95}" type="datetimeFigureOut">
              <a:rPr lang="en-US" smtClean="0"/>
              <a:pPr/>
              <a:t>11/11/2009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B9344-BCC1-4A86-B28E-6D469659353D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Shared reading in science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AU" dirty="0" smtClean="0">
                <a:solidFill>
                  <a:schemeClr val="bg2">
                    <a:lumMod val="25000"/>
                  </a:schemeClr>
                </a:solidFill>
              </a:rPr>
              <a:t>Castlemaine SC</a:t>
            </a:r>
          </a:p>
          <a:p>
            <a:pPr algn="r"/>
            <a:r>
              <a:rPr lang="en-AU" dirty="0" smtClean="0">
                <a:solidFill>
                  <a:schemeClr val="bg2">
                    <a:lumMod val="25000"/>
                  </a:schemeClr>
                </a:solidFill>
              </a:rPr>
              <a:t>November, 2009</a:t>
            </a:r>
            <a:endParaRPr lang="en-A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Vocabulary</a:t>
            </a:r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7876474" cy="4271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1214414" y="4786322"/>
            <a:ext cx="3000396" cy="100013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A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 Rounded MT Bold"/>
              </a:rPr>
              <a:t>hypothesis</a:t>
            </a:r>
            <a:endParaRPr lang="en-A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 Rounded MT Bold"/>
            </a:endParaRPr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714348" y="1285860"/>
            <a:ext cx="2786082" cy="1028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investigation</a:t>
            </a:r>
            <a:endParaRPr lang="en-A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Arial Black"/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5429256" y="4643446"/>
            <a:ext cx="2776542" cy="142876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A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aim</a:t>
            </a:r>
            <a:endParaRPr lang="en-AU" sz="3600" kern="10" dirty="0">
              <a:ln w="9525">
                <a:noFill/>
                <a:round/>
                <a:headEnd/>
                <a:tailEnd/>
              </a:ln>
              <a:solidFill>
                <a:srgbClr val="00B050"/>
              </a:solidFill>
              <a:effectLst>
                <a:outerShdw dist="53882" dir="2700000" algn="ctr" rotWithShape="0">
                  <a:srgbClr val="C0C0C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5786446" y="1285860"/>
            <a:ext cx="2895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variables</a:t>
            </a:r>
            <a:endParaRPr lang="en-A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2054" name="WordArt 6" descr="White marble"/>
          <p:cNvSpPr>
            <a:spLocks noChangeArrowheads="1" noChangeShapeType="1" noTextEdit="1"/>
          </p:cNvSpPr>
          <p:nvPr/>
        </p:nvSpPr>
        <p:spPr bwMode="auto">
          <a:xfrm>
            <a:off x="2571736" y="3643314"/>
            <a:ext cx="20574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AU" sz="3600" kern="10" dirty="0" smtClean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 Black"/>
              </a:rPr>
              <a:t>independent</a:t>
            </a:r>
            <a:endParaRPr lang="en-AU" sz="3600" kern="10" dirty="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Arial Black"/>
            </a:endParaRP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5929322" y="3500438"/>
            <a:ext cx="2209800" cy="698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A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dependent</a:t>
            </a:r>
            <a:endParaRPr lang="en-A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88719" y="2143116"/>
            <a:ext cx="2505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controls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285852" y="142852"/>
            <a:ext cx="7498080" cy="1143000"/>
          </a:xfrm>
        </p:spPr>
        <p:txBody>
          <a:bodyPr/>
          <a:lstStyle/>
          <a:p>
            <a:r>
              <a:rPr lang="en-AU" dirty="0" smtClean="0"/>
              <a:t>Remember the word splash?</a:t>
            </a: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285852" y="6211669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How could you use this tool in your classes?</a:t>
            </a:r>
          </a:p>
          <a:p>
            <a:endParaRPr lang="en-AU" dirty="0"/>
          </a:p>
        </p:txBody>
      </p:sp>
      <p:sp>
        <p:nvSpPr>
          <p:cNvPr id="12" name="Rectangle 11"/>
          <p:cNvSpPr/>
          <p:nvPr/>
        </p:nvSpPr>
        <p:spPr>
          <a:xfrm>
            <a:off x="357158" y="2571744"/>
            <a:ext cx="2002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report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2052" grpId="0" animBg="1"/>
      <p:bldP spid="2053" grpId="0" animBg="1"/>
      <p:bldP spid="2054" grpId="0" animBg="1"/>
      <p:bldP spid="2055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Visual clues</a:t>
            </a:r>
            <a:endParaRPr lang="en-A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452440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rot="10800000" flipV="1">
            <a:off x="4143372" y="4857760"/>
            <a:ext cx="1785950" cy="64294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 flipV="1">
            <a:off x="3857620" y="2571744"/>
            <a:ext cx="2214578" cy="78581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00760" y="4500570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Caption provides further information.</a:t>
            </a: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6215074" y="2071678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Illustration shows identical pots, watering cans are clearly labelled.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are some variables?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Sugar</a:t>
            </a:r>
          </a:p>
          <a:p>
            <a:r>
              <a:rPr lang="en-AU" dirty="0" smtClean="0"/>
              <a:t>Salt</a:t>
            </a:r>
          </a:p>
          <a:p>
            <a:r>
              <a:rPr lang="en-AU" dirty="0" smtClean="0"/>
              <a:t>Coffee</a:t>
            </a:r>
          </a:p>
          <a:p>
            <a:r>
              <a:rPr lang="en-AU" dirty="0" smtClean="0"/>
              <a:t>Water</a:t>
            </a:r>
          </a:p>
          <a:p>
            <a:r>
              <a:rPr lang="en-AU" dirty="0" smtClean="0"/>
              <a:t>Soil</a:t>
            </a:r>
          </a:p>
          <a:p>
            <a:r>
              <a:rPr lang="en-AU" dirty="0" smtClean="0"/>
              <a:t>Shade</a:t>
            </a:r>
          </a:p>
          <a:p>
            <a:r>
              <a:rPr lang="en-AU" dirty="0" smtClean="0"/>
              <a:t>Temperature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7726" y="0"/>
            <a:ext cx="50166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Instructions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What do you want to find out?</a:t>
            </a:r>
          </a:p>
          <a:p>
            <a:r>
              <a:rPr lang="en-AU" dirty="0" smtClean="0"/>
              <a:t>Make a prediction.</a:t>
            </a:r>
          </a:p>
          <a:p>
            <a:r>
              <a:rPr lang="en-AU" dirty="0" smtClean="0"/>
              <a:t>Collect materials.</a:t>
            </a:r>
          </a:p>
          <a:p>
            <a:r>
              <a:rPr lang="en-AU" dirty="0" smtClean="0"/>
              <a:t>Decide how to collect and record your data.</a:t>
            </a:r>
          </a:p>
          <a:p>
            <a:r>
              <a:rPr lang="en-AU" dirty="0" smtClean="0"/>
              <a:t>Collect data.</a:t>
            </a:r>
          </a:p>
          <a:p>
            <a:r>
              <a:rPr lang="en-AU" dirty="0" smtClean="0"/>
              <a:t>Write a report.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Writing a report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Title</a:t>
            </a:r>
          </a:p>
          <a:p>
            <a:r>
              <a:rPr lang="en-AU" dirty="0" smtClean="0"/>
              <a:t>Purpose or aim.</a:t>
            </a:r>
          </a:p>
          <a:p>
            <a:r>
              <a:rPr lang="en-AU" dirty="0" smtClean="0"/>
              <a:t>Procedure – materials and method.</a:t>
            </a:r>
          </a:p>
          <a:p>
            <a:r>
              <a:rPr lang="en-AU" dirty="0" smtClean="0"/>
              <a:t>Results.</a:t>
            </a:r>
          </a:p>
          <a:p>
            <a:r>
              <a:rPr lang="en-AU" dirty="0" smtClean="0"/>
              <a:t>Discussion of results.</a:t>
            </a:r>
          </a:p>
          <a:p>
            <a:r>
              <a:rPr lang="en-AU" dirty="0" smtClean="0"/>
              <a:t>Evaluation of method and results.</a:t>
            </a:r>
          </a:p>
          <a:p>
            <a:r>
              <a:rPr lang="en-AU" dirty="0" smtClean="0"/>
              <a:t>Conclusion.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0"/>
            <a:ext cx="34484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AU" sz="4000" dirty="0" smtClean="0"/>
              <a:t>Students who understand how text is organised are better able to……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142976" y="2000240"/>
            <a:ext cx="7772400" cy="4591050"/>
          </a:xfrm>
        </p:spPr>
        <p:txBody>
          <a:bodyPr/>
          <a:lstStyle/>
          <a:p>
            <a:pPr eaLnBrk="1" hangingPunct="1"/>
            <a:r>
              <a:rPr lang="en-AU" dirty="0" smtClean="0"/>
              <a:t>Locate key information</a:t>
            </a:r>
          </a:p>
          <a:p>
            <a:pPr eaLnBrk="1" hangingPunct="1"/>
            <a:r>
              <a:rPr lang="en-AU" dirty="0" smtClean="0"/>
              <a:t>Distinguish between important information and supporting details</a:t>
            </a:r>
          </a:p>
          <a:p>
            <a:pPr eaLnBrk="1" hangingPunct="1"/>
            <a:r>
              <a:rPr lang="en-AU" dirty="0" smtClean="0"/>
              <a:t>Synthesise information from different parts of a text or from several texts</a:t>
            </a:r>
          </a:p>
          <a:p>
            <a:pPr eaLnBrk="1" hangingPunct="1"/>
            <a:r>
              <a:rPr lang="en-AU" dirty="0" smtClean="0"/>
              <a:t>Connect new information with what is known</a:t>
            </a:r>
          </a:p>
          <a:p>
            <a:pPr eaLnBrk="1" hangingPunct="1"/>
            <a:r>
              <a:rPr lang="en-AU" dirty="0" smtClean="0"/>
              <a:t>Restructure schema accordingly</a:t>
            </a:r>
          </a:p>
          <a:p>
            <a:pPr eaLnBrk="1" hangingPunct="1"/>
            <a:endParaRPr lang="en-A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 what…..?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What does this mean for our teaching of mathematics?  science?  technology?  art? health?  humanities?  </a:t>
            </a:r>
            <a:r>
              <a:rPr lang="en-AU" dirty="0" err="1" smtClean="0"/>
              <a:t>english</a:t>
            </a:r>
            <a:r>
              <a:rPr lang="en-AU" dirty="0" smtClean="0"/>
              <a:t>?</a:t>
            </a:r>
          </a:p>
          <a:p>
            <a:pPr>
              <a:buNone/>
            </a:pPr>
            <a:endParaRPr lang="en-AU" dirty="0" smtClean="0"/>
          </a:p>
          <a:p>
            <a:r>
              <a:rPr lang="en-AU" dirty="0" smtClean="0"/>
              <a:t>Think about the vocabulary and text structures which are specific to your domain.  How can you support your students’ learning </a:t>
            </a:r>
            <a:r>
              <a:rPr lang="en-AU" smtClean="0"/>
              <a:t>through textbooks</a:t>
            </a:r>
            <a:r>
              <a:rPr lang="en-AU" dirty="0" smtClean="0"/>
              <a:t>? 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/>
          <a:lstStyle/>
          <a:p>
            <a:r>
              <a:rPr lang="en-AU" dirty="0" smtClean="0"/>
              <a:t>Turn and Talk…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2500306"/>
            <a:ext cx="7498080" cy="3657616"/>
          </a:xfrm>
        </p:spPr>
        <p:txBody>
          <a:bodyPr/>
          <a:lstStyle/>
          <a:p>
            <a:pPr marL="0" indent="0">
              <a:buNone/>
            </a:pPr>
            <a:r>
              <a:rPr lang="en-AU" sz="5400" b="1" dirty="0" smtClean="0"/>
              <a:t>What </a:t>
            </a:r>
            <a:r>
              <a:rPr lang="en-AU" sz="5400" b="1" dirty="0" smtClean="0"/>
              <a:t>is shared reading?</a:t>
            </a:r>
          </a:p>
          <a:p>
            <a:pPr marL="0" indent="0">
              <a:buNone/>
            </a:pPr>
            <a:r>
              <a:rPr lang="en-AU" b="1" dirty="0" smtClean="0"/>
              <a:t>	</a:t>
            </a:r>
            <a:endParaRPr lang="en-AU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357166"/>
            <a:ext cx="8358246" cy="5857916"/>
          </a:xfrm>
        </p:spPr>
        <p:txBody>
          <a:bodyPr>
            <a:normAutofit fontScale="92500"/>
          </a:bodyPr>
          <a:lstStyle/>
          <a:p>
            <a:pPr marL="487363" indent="-487363" defTabSz="1300163">
              <a:spcBef>
                <a:spcPct val="20000"/>
              </a:spcBef>
              <a:buNone/>
            </a:pPr>
            <a:endParaRPr lang="en-AU" dirty="0" smtClean="0">
              <a:solidFill>
                <a:srgbClr val="4B4B4B"/>
              </a:solidFill>
            </a:endParaRP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Shared Reading is </a:t>
            </a:r>
            <a:r>
              <a:rPr lang="en-AU" b="1" dirty="0" smtClean="0">
                <a:solidFill>
                  <a:srgbClr val="4B4B4B"/>
                </a:solidFill>
              </a:rPr>
              <a:t>whole class teaching </a:t>
            </a:r>
            <a:r>
              <a:rPr lang="en-AU" dirty="0" smtClean="0">
                <a:solidFill>
                  <a:srgbClr val="4B4B4B"/>
                </a:solidFill>
              </a:rPr>
              <a:t>in a </a:t>
            </a: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supportive environment, </a:t>
            </a:r>
            <a:r>
              <a:rPr lang="en-AU" b="1" dirty="0" smtClean="0">
                <a:solidFill>
                  <a:srgbClr val="4B4B4B"/>
                </a:solidFill>
              </a:rPr>
              <a:t>using enlarged print </a:t>
            </a:r>
            <a:r>
              <a:rPr lang="en-AU" dirty="0" smtClean="0">
                <a:solidFill>
                  <a:srgbClr val="4B4B4B"/>
                </a:solidFill>
              </a:rPr>
              <a:t>and </a:t>
            </a: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high quality text.</a:t>
            </a:r>
            <a:endParaRPr lang="en-AU" sz="1800" dirty="0" smtClean="0">
              <a:solidFill>
                <a:srgbClr val="4B4B4B"/>
              </a:solidFill>
            </a:endParaRP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 </a:t>
            </a: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Teachers select text which is appropriate for </a:t>
            </a:r>
            <a:r>
              <a:rPr lang="en-AU" b="1" dirty="0" smtClean="0">
                <a:solidFill>
                  <a:srgbClr val="4B4B4B"/>
                </a:solidFill>
              </a:rPr>
              <a:t>strategic instruction</a:t>
            </a:r>
            <a:r>
              <a:rPr lang="en-AU" dirty="0" smtClean="0">
                <a:solidFill>
                  <a:srgbClr val="4B4B4B"/>
                </a:solidFill>
              </a:rPr>
              <a:t>.</a:t>
            </a:r>
            <a:endParaRPr lang="en-AU" sz="1800" dirty="0" smtClean="0">
              <a:solidFill>
                <a:srgbClr val="4B4B4B"/>
              </a:solidFill>
            </a:endParaRPr>
          </a:p>
          <a:p>
            <a:pPr marL="487363" indent="-487363" algn="ctr" defTabSz="1300163">
              <a:spcBef>
                <a:spcPct val="20000"/>
              </a:spcBef>
              <a:buNone/>
            </a:pPr>
            <a:endParaRPr lang="en-AU" sz="1800" dirty="0" smtClean="0">
              <a:solidFill>
                <a:srgbClr val="4B4B4B"/>
              </a:solidFill>
            </a:endParaRP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Students and teachers </a:t>
            </a:r>
            <a:r>
              <a:rPr lang="en-AU" b="1" dirty="0" smtClean="0">
                <a:solidFill>
                  <a:srgbClr val="4B4B4B"/>
                </a:solidFill>
              </a:rPr>
              <a:t>share the task </a:t>
            </a:r>
            <a:r>
              <a:rPr lang="en-AU" dirty="0" smtClean="0">
                <a:solidFill>
                  <a:srgbClr val="4B4B4B"/>
                </a:solidFill>
              </a:rPr>
              <a:t>of reading a </a:t>
            </a:r>
          </a:p>
          <a:p>
            <a:pPr marL="487363" indent="-487363" algn="ctr" defTabSz="1300163">
              <a:spcBef>
                <a:spcPct val="20000"/>
              </a:spcBef>
              <a:buNone/>
            </a:pPr>
            <a:r>
              <a:rPr lang="en-AU" dirty="0" smtClean="0">
                <a:solidFill>
                  <a:srgbClr val="4B4B4B"/>
                </a:solidFill>
              </a:rPr>
              <a:t>text which might otherwise prove </a:t>
            </a:r>
            <a:r>
              <a:rPr lang="en-AU" b="1" dirty="0" smtClean="0">
                <a:solidFill>
                  <a:srgbClr val="4B4B4B"/>
                </a:solidFill>
              </a:rPr>
              <a:t>too challenging</a:t>
            </a:r>
            <a:r>
              <a:rPr lang="en-AU" dirty="0" smtClean="0">
                <a:solidFill>
                  <a:srgbClr val="4B4B4B"/>
                </a:solidFill>
              </a:rPr>
              <a:t>. </a:t>
            </a:r>
          </a:p>
          <a:p>
            <a:pPr eaLnBrk="1" hangingPunct="1"/>
            <a:endParaRPr lang="en-AU" b="1" dirty="0" smtClean="0"/>
          </a:p>
          <a:p>
            <a:pPr eaLnBrk="1" hangingPunct="1">
              <a:buFont typeface="Wingdings" pitchFamily="2" charset="2"/>
              <a:buNone/>
            </a:pPr>
            <a:endParaRPr lang="en-A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Why do shared reading?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To show students how to access information in various text types.</a:t>
            </a:r>
          </a:p>
          <a:p>
            <a:r>
              <a:rPr lang="en-AU" dirty="0" smtClean="0"/>
              <a:t>To define vocabulary before reading a text.</a:t>
            </a:r>
          </a:p>
          <a:p>
            <a:r>
              <a:rPr lang="en-AU" dirty="0" smtClean="0"/>
              <a:t>To clarify tasks.</a:t>
            </a:r>
          </a:p>
          <a:p>
            <a:r>
              <a:rPr lang="en-AU" dirty="0" smtClean="0"/>
              <a:t>To develop a shared understanding of the text.</a:t>
            </a:r>
          </a:p>
          <a:p>
            <a:r>
              <a:rPr lang="en-AU" dirty="0" smtClean="0"/>
              <a:t>To enhance comprehension of a text.</a:t>
            </a:r>
          </a:p>
          <a:p>
            <a:r>
              <a:rPr lang="en-AU" dirty="0" smtClean="0"/>
              <a:t>To highlight features or structures of text types.</a:t>
            </a:r>
          </a:p>
          <a:p>
            <a:r>
              <a:rPr lang="en-AU" dirty="0" smtClean="0"/>
              <a:t>To scaffold learning for students.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41889"/>
            <a:ext cx="2428892" cy="3432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0"/>
            <a:ext cx="2546647" cy="348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3470661"/>
            <a:ext cx="2391393" cy="3387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429000"/>
            <a:ext cx="251343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14291"/>
            <a:ext cx="4764411" cy="6557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Chapter 11 is all about Plants</a:t>
            </a:r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786058"/>
            <a:ext cx="36385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785926"/>
            <a:ext cx="382966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0628" y="4143380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Title and illustration encourage text connections which activate prior knowledge, giving clues to what the text may be about.</a:t>
            </a:r>
            <a:endParaRPr lang="en-A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071546"/>
            <a:ext cx="15367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What is our task?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285860"/>
            <a:ext cx="40481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2786050" y="1571612"/>
            <a:ext cx="3857652" cy="78581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Defining the task</a:t>
            </a:r>
            <a:endParaRPr lang="en-A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26"/>
            <a:ext cx="8929718" cy="19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7224" y="4214818"/>
            <a:ext cx="70009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Investigate growth of bean plants.</a:t>
            </a:r>
          </a:p>
          <a:p>
            <a:r>
              <a:rPr lang="en-AU" dirty="0" smtClean="0"/>
              <a:t>Grow bean plants.</a:t>
            </a:r>
          </a:p>
          <a:p>
            <a:r>
              <a:rPr lang="en-AU" dirty="0" smtClean="0"/>
              <a:t>Observe the growth of the bean plants.</a:t>
            </a:r>
          </a:p>
          <a:p>
            <a:r>
              <a:rPr lang="en-AU" dirty="0" smtClean="0"/>
              <a:t>Record your observations.</a:t>
            </a:r>
          </a:p>
          <a:p>
            <a:r>
              <a:rPr lang="en-AU" dirty="0" smtClean="0"/>
              <a:t>Write a scientific report.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395</Words>
  <Application>Microsoft Office PowerPoint</Application>
  <PresentationFormat>On-screen Show (4:3)</PresentationFormat>
  <Paragraphs>79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Shared reading in science</vt:lpstr>
      <vt:lpstr>Turn and Talk…</vt:lpstr>
      <vt:lpstr>Slide 3</vt:lpstr>
      <vt:lpstr>Why do shared reading?</vt:lpstr>
      <vt:lpstr>Slide 5</vt:lpstr>
      <vt:lpstr>Slide 6</vt:lpstr>
      <vt:lpstr>Chapter 11 is all about Plants</vt:lpstr>
      <vt:lpstr>What is our task?</vt:lpstr>
      <vt:lpstr>Defining the task</vt:lpstr>
      <vt:lpstr>Vocabulary</vt:lpstr>
      <vt:lpstr>Remember the word splash?</vt:lpstr>
      <vt:lpstr>Visual clues</vt:lpstr>
      <vt:lpstr>What are some variables?</vt:lpstr>
      <vt:lpstr>Slide 14</vt:lpstr>
      <vt:lpstr>Instructions</vt:lpstr>
      <vt:lpstr>Writing a report</vt:lpstr>
      <vt:lpstr>Slide 17</vt:lpstr>
      <vt:lpstr>Students who understand how text is organised are better able to……</vt:lpstr>
      <vt:lpstr>So what…..?</vt:lpstr>
    </vt:vector>
  </TitlesOfParts>
  <Company>Department of Education and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Shared reading in science</dc:title>
  <dc:creator>08110039</dc:creator>
  <cp:lastModifiedBy>08110039</cp:lastModifiedBy>
  <cp:revision>11</cp:revision>
  <dcterms:created xsi:type="dcterms:W3CDTF">2009-11-09T23:11:01Z</dcterms:created>
  <dcterms:modified xsi:type="dcterms:W3CDTF">2009-11-11T02:13:23Z</dcterms:modified>
</cp:coreProperties>
</file>